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87" r:id="rId2"/>
    <p:sldId id="299" r:id="rId3"/>
    <p:sldId id="288" r:id="rId4"/>
    <p:sldId id="301" r:id="rId5"/>
    <p:sldId id="298" r:id="rId6"/>
    <p:sldId id="296" r:id="rId7"/>
    <p:sldId id="300" r:id="rId8"/>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280" autoAdjust="0"/>
  </p:normalViewPr>
  <p:slideViewPr>
    <p:cSldViewPr>
      <p:cViewPr varScale="1">
        <p:scale>
          <a:sx n="114" d="100"/>
          <a:sy n="114" d="100"/>
        </p:scale>
        <p:origin x="222" y="102"/>
      </p:cViewPr>
      <p:guideLst>
        <p:guide orient="horz" pos="2160"/>
        <p:guide pos="3839"/>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63" d="100"/>
          <a:sy n="63" d="100"/>
        </p:scale>
        <p:origin x="2838"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4954C6E1-AF92-4FB7-A013-0B520EBC30AE}" type="datetimeFigureOut">
              <a:rPr lang="en-US"/>
              <a:t>01/23/2024</a:t>
            </a:fld>
            <a:endParaRPr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95C10850-0874-4A61-99B4-D613C5E8D9EA}" type="datetimeFigureOut">
              <a:rPr lang="en-US"/>
              <a:t>01/23/2024</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2446" tIns="46223" rIns="92446" bIns="46223" rtlCol="0" anchor="ctr"/>
          <a:lstStyle/>
          <a:p>
            <a:endParaRPr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dirty="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01/23/2024</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01/23/2024</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01/23/2024</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01/23/2024</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B9B9059-F1D6-41D0-95CF-D21CAA096B3A}" type="datetimeFigureOut">
              <a:rPr lang="en-US"/>
              <a:t>01/23/2024</a:t>
            </a:fld>
            <a:endParaRPr dirty="0"/>
          </a:p>
        </p:txBody>
      </p:sp>
      <p:sp>
        <p:nvSpPr>
          <p:cNvPr id="7" name="Slide Number Placeholder 6"/>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B9B9059-F1D6-41D0-95CF-D21CAA096B3A}" type="datetimeFigureOut">
              <a:rPr lang="en-US"/>
              <a:t>01/23/2024</a:t>
            </a:fld>
            <a:endParaRPr dirty="0"/>
          </a:p>
        </p:txBody>
      </p:sp>
      <p:sp>
        <p:nvSpPr>
          <p:cNvPr id="9" name="Slide Number Placeholder 8"/>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B9B9059-F1D6-41D0-95CF-D21CAA096B3A}" type="datetimeFigureOut">
              <a:rPr lang="en-US"/>
              <a:t>01/23/2024</a:t>
            </a:fld>
            <a:endParaRPr dirty="0"/>
          </a:p>
        </p:txBody>
      </p:sp>
      <p:sp>
        <p:nvSpPr>
          <p:cNvPr id="5" name="Slide Number Placeholder 4"/>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dirty="0"/>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01/23/2024</a:t>
            </a:fld>
            <a:endParaRPr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ideo" Target="https://www.youtube.com/embed/s2TuU28Qmv0?feature=oembed" TargetMode="Externa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06F9E314-7975-4501-910F-35B5F89ED7E5}"/>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pic>
        <p:nvPicPr>
          <p:cNvPr id="11" name="Picture 10">
            <a:extLst>
              <a:ext uri="{FF2B5EF4-FFF2-40B4-BE49-F238E27FC236}">
                <a16:creationId xmlns:a16="http://schemas.microsoft.com/office/drawing/2014/main" id="{C91DE41A-7AE2-4D25-A4FF-BBBDE822A7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0212" y="1145321"/>
            <a:ext cx="3302000" cy="4948358"/>
          </a:xfrm>
          <a:prstGeom prst="ellipse">
            <a:avLst/>
          </a:prstGeom>
          <a:ln>
            <a:noFill/>
          </a:ln>
          <a:effectLst>
            <a:softEdge rad="112500"/>
          </a:effectLst>
        </p:spPr>
      </p:pic>
      <p:sp>
        <p:nvSpPr>
          <p:cNvPr id="21" name="TextBox 20">
            <a:extLst>
              <a:ext uri="{FF2B5EF4-FFF2-40B4-BE49-F238E27FC236}">
                <a16:creationId xmlns:a16="http://schemas.microsoft.com/office/drawing/2014/main" id="{08825DEB-FF3C-4525-B5F1-BAA73201D854}"/>
              </a:ext>
            </a:extLst>
          </p:cNvPr>
          <p:cNvSpPr txBox="1"/>
          <p:nvPr/>
        </p:nvSpPr>
        <p:spPr>
          <a:xfrm>
            <a:off x="3656013" y="2438400"/>
            <a:ext cx="8458200" cy="1292662"/>
          </a:xfrm>
          <a:prstGeom prst="rect">
            <a:avLst/>
          </a:prstGeom>
          <a:noFill/>
        </p:spPr>
        <p:txBody>
          <a:bodyPr wrap="square">
            <a:spAutoFit/>
          </a:bodyPr>
          <a:lstStyle/>
          <a:p>
            <a:r>
              <a:rPr lang="en-US" sz="5400" dirty="0">
                <a:latin typeface="Bodoni MT Black" panose="02070A03080606020203" pitchFamily="18" charset="0"/>
              </a:rPr>
              <a:t>BLACK HILLS SANTA:</a:t>
            </a:r>
          </a:p>
          <a:p>
            <a:r>
              <a:rPr lang="en-US" b="1" dirty="0">
                <a:latin typeface="Bodoni MT" panose="02070603080606020203" pitchFamily="18" charset="0"/>
              </a:rPr>
              <a:t>West River’s Authentic Mr. &amp; Mrs. Claus and St Nicholas ™</a:t>
            </a:r>
          </a:p>
        </p:txBody>
      </p:sp>
      <p:sp>
        <p:nvSpPr>
          <p:cNvPr id="24" name="TextBox 23">
            <a:extLst>
              <a:ext uri="{FF2B5EF4-FFF2-40B4-BE49-F238E27FC236}">
                <a16:creationId xmlns:a16="http://schemas.microsoft.com/office/drawing/2014/main" id="{3948590D-EE59-4DC6-B81F-B3323DECCEF1}"/>
              </a:ext>
            </a:extLst>
          </p:cNvPr>
          <p:cNvSpPr txBox="1"/>
          <p:nvPr/>
        </p:nvSpPr>
        <p:spPr>
          <a:xfrm>
            <a:off x="833022" y="86439"/>
            <a:ext cx="10519606" cy="604781"/>
          </a:xfrm>
          <a:prstGeom prst="rect">
            <a:avLst/>
          </a:prstGeom>
          <a:noFill/>
        </p:spPr>
        <p:txBody>
          <a:bodyPr wrap="square">
            <a:spAutoFit/>
          </a:bodyPr>
          <a:lstStyle/>
          <a:p>
            <a:pPr>
              <a:lnSpc>
                <a:spcPct val="90000"/>
              </a:lnSpc>
            </a:pPr>
            <a:r>
              <a:rPr lang="en-US" sz="3600" dirty="0">
                <a:latin typeface="Brush Script MT" panose="03060802040406070304" pitchFamily="66" charset="0"/>
              </a:rPr>
              <a:t>This Christmas, partner with the area’s professional Santa Claus.</a:t>
            </a:r>
          </a:p>
        </p:txBody>
      </p:sp>
      <p:sp>
        <p:nvSpPr>
          <p:cNvPr id="26" name="TextBox 25">
            <a:extLst>
              <a:ext uri="{FF2B5EF4-FFF2-40B4-BE49-F238E27FC236}">
                <a16:creationId xmlns:a16="http://schemas.microsoft.com/office/drawing/2014/main" id="{3FBC1A6F-CF5E-4795-BF3B-0DFC973B8DA0}"/>
              </a:ext>
            </a:extLst>
          </p:cNvPr>
          <p:cNvSpPr txBox="1"/>
          <p:nvPr/>
        </p:nvSpPr>
        <p:spPr>
          <a:xfrm>
            <a:off x="349934" y="6364392"/>
            <a:ext cx="3462556" cy="461665"/>
          </a:xfrm>
          <a:prstGeom prst="rect">
            <a:avLst/>
          </a:prstGeom>
          <a:noFill/>
        </p:spPr>
        <p:txBody>
          <a:bodyPr wrap="square">
            <a:spAutoFit/>
          </a:bodyPr>
          <a:lstStyle/>
          <a:p>
            <a:r>
              <a:rPr lang="en-US" sz="2400" dirty="0">
                <a:solidFill>
                  <a:schemeClr val="accent1">
                    <a:lumMod val="75000"/>
                  </a:schemeClr>
                </a:solidFill>
                <a:latin typeface="Bodoni MT" panose="02070603080606020203" pitchFamily="18" charset="0"/>
              </a:rPr>
              <a:t>www.blackhillssanta.com</a:t>
            </a:r>
          </a:p>
        </p:txBody>
      </p:sp>
      <p:sp>
        <p:nvSpPr>
          <p:cNvPr id="28" name="TextBox 27">
            <a:extLst>
              <a:ext uri="{FF2B5EF4-FFF2-40B4-BE49-F238E27FC236}">
                <a16:creationId xmlns:a16="http://schemas.microsoft.com/office/drawing/2014/main" id="{B260C7E1-ADD9-456C-9388-07C0332E7016}"/>
              </a:ext>
            </a:extLst>
          </p:cNvPr>
          <p:cNvSpPr txBox="1"/>
          <p:nvPr/>
        </p:nvSpPr>
        <p:spPr>
          <a:xfrm>
            <a:off x="4678762" y="6364391"/>
            <a:ext cx="7540633" cy="461665"/>
          </a:xfrm>
          <a:prstGeom prst="rect">
            <a:avLst/>
          </a:prstGeom>
          <a:noFill/>
        </p:spPr>
        <p:txBody>
          <a:bodyPr wrap="square">
            <a:spAutoFit/>
          </a:bodyPr>
          <a:lstStyle/>
          <a:p>
            <a:r>
              <a:rPr lang="en-US" sz="2400" dirty="0">
                <a:solidFill>
                  <a:srgbClr val="00B050"/>
                </a:solidFill>
                <a:latin typeface="Bodoni MT" panose="02070603080606020203" pitchFamily="18" charset="0"/>
              </a:rPr>
              <a:t>Phone:</a:t>
            </a:r>
            <a:r>
              <a:rPr lang="en-US" sz="2400" dirty="0">
                <a:latin typeface="Bodoni MT" panose="02070603080606020203" pitchFamily="18" charset="0"/>
              </a:rPr>
              <a:t> 270-748-3106 </a:t>
            </a:r>
            <a:r>
              <a:rPr lang="en-US" sz="2400" dirty="0">
                <a:solidFill>
                  <a:srgbClr val="00B050"/>
                </a:solidFill>
                <a:latin typeface="Bodoni MT" panose="02070603080606020203" pitchFamily="18" charset="0"/>
              </a:rPr>
              <a:t>Email:</a:t>
            </a:r>
            <a:r>
              <a:rPr lang="en-US" sz="2400" dirty="0">
                <a:latin typeface="Bodoni MT" panose="02070603080606020203" pitchFamily="18" charset="0"/>
              </a:rPr>
              <a:t> Santa@blackhillssanta.com</a:t>
            </a:r>
          </a:p>
        </p:txBody>
      </p:sp>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8CD9C31-FBC0-473E-86DA-BE7C1B317A0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itle 12"/>
          <p:cNvSpPr>
            <a:spLocks noGrp="1"/>
          </p:cNvSpPr>
          <p:nvPr>
            <p:ph type="title"/>
          </p:nvPr>
        </p:nvSpPr>
        <p:spPr>
          <a:xfrm>
            <a:off x="3027357" y="193355"/>
            <a:ext cx="6134103" cy="609600"/>
          </a:xfrm>
        </p:spPr>
        <p:txBody>
          <a:bodyPr>
            <a:normAutofit/>
          </a:bodyPr>
          <a:lstStyle/>
          <a:p>
            <a:r>
              <a:rPr lang="en-US" dirty="0">
                <a:solidFill>
                  <a:srgbClr val="00B050"/>
                </a:solidFill>
              </a:rPr>
              <a:t>WHO IS BLACK HILLS SANTA?</a:t>
            </a:r>
          </a:p>
        </p:txBody>
      </p:sp>
      <p:sp>
        <p:nvSpPr>
          <p:cNvPr id="14" name="Content Placeholder 13"/>
          <p:cNvSpPr>
            <a:spLocks noGrp="1"/>
          </p:cNvSpPr>
          <p:nvPr>
            <p:ph idx="1"/>
          </p:nvPr>
        </p:nvSpPr>
        <p:spPr>
          <a:xfrm>
            <a:off x="303206" y="933985"/>
            <a:ext cx="11582399" cy="5791199"/>
          </a:xfrm>
        </p:spPr>
        <p:txBody>
          <a:bodyPr>
            <a:noAutofit/>
          </a:bodyPr>
          <a:lstStyle/>
          <a:p>
            <a:pPr marL="0" indent="0">
              <a:lnSpc>
                <a:spcPct val="120000"/>
              </a:lnSpc>
              <a:buNone/>
            </a:pPr>
            <a:r>
              <a:rPr lang="en-US" sz="1400" dirty="0"/>
              <a:t>Black Hills Santa is the home of West River’s authentic Santa &amp; Mrs.. Claus. 2024 is our 27</a:t>
            </a:r>
            <a:r>
              <a:rPr lang="en-US" sz="1400" baseline="30000" dirty="0"/>
              <a:t>th</a:t>
            </a:r>
            <a:r>
              <a:rPr lang="en-US" sz="1400" dirty="0"/>
              <a:t> season bringing the magic and wonderment of Christmas to life for children and families. We are the authentic Christmas figures you know, adore, and desire and we believe it very important those we visit with feel they have spent a magical time with the real Clauses. Professionalism and quality shine through in our outfits, demeanor, and passion for Christmas. </a:t>
            </a:r>
          </a:p>
          <a:p>
            <a:pPr marL="0" indent="0">
              <a:lnSpc>
                <a:spcPct val="120000"/>
              </a:lnSpc>
              <a:buNone/>
            </a:pPr>
            <a:r>
              <a:rPr lang="en-US" sz="1400" dirty="0">
                <a:effectLst/>
              </a:rPr>
              <a:t>At 3 years old, Black Hills Santa (Jason Rednour-Yeary) visited Santa Claus Land in Santa Claus, IN, beginning  a passion for Christmas and Santa.  At 16, Jason portrayed Santa for the first time and, once he became a father, Jason regularly portrayed Santa for his children and other young family members before portraying Santa for the US Army, public libraries, and businesses. In 2021 Jason began portraying St Nicholas for area churches. Jason is a member of  </a:t>
            </a:r>
            <a:r>
              <a:rPr lang="en-US" sz="1400" dirty="0" err="1">
                <a:effectLst/>
              </a:rPr>
              <a:t>ClausNet</a:t>
            </a:r>
            <a:r>
              <a:rPr lang="en-US" sz="1400" dirty="0">
                <a:effectLst/>
              </a:rPr>
              <a:t>, a professional Santa community, where, in October 2019 and September 2022 Jason was selected as "Member of the Month". He holds an Associates of Santa Claus (International University of Santa Claus, 2018 and 2022), and degrees from Liberty Univ., Regent Univ. School of Law, and Anna Maria College, and is ASL fluent. </a:t>
            </a:r>
            <a:r>
              <a:rPr lang="en-US" sz="1400" dirty="0">
                <a:solidFill>
                  <a:srgbClr val="000000"/>
                </a:solidFill>
                <a:effectLst/>
              </a:rPr>
              <a:t> </a:t>
            </a:r>
            <a:endParaRPr lang="en-US" sz="1400" dirty="0"/>
          </a:p>
          <a:p>
            <a:pPr marL="0" indent="0">
              <a:lnSpc>
                <a:spcPct val="120000"/>
              </a:lnSpc>
              <a:buNone/>
            </a:pPr>
            <a:endParaRPr lang="en-US" sz="1400" dirty="0"/>
          </a:p>
          <a:p>
            <a:pPr marL="0" indent="0">
              <a:lnSpc>
                <a:spcPct val="120000"/>
              </a:lnSpc>
              <a:buNone/>
            </a:pPr>
            <a:endParaRPr lang="en-US" sz="1400" dirty="0"/>
          </a:p>
          <a:p>
            <a:pPr marL="0" indent="0">
              <a:lnSpc>
                <a:spcPct val="120000"/>
              </a:lnSpc>
              <a:buNone/>
            </a:pPr>
            <a:endParaRPr lang="en-US" sz="1400" dirty="0"/>
          </a:p>
          <a:p>
            <a:pPr marL="0" indent="0">
              <a:lnSpc>
                <a:spcPct val="120000"/>
              </a:lnSpc>
              <a:buNone/>
            </a:pPr>
            <a:r>
              <a:rPr lang="en-US" sz="1400" dirty="0"/>
              <a:t>Mrs.. Claus (Nicole) met Santa in high school and 30 years later, she keeps everything working properly at the North Pole. She has served as a Girl Scout leader and is always helping out others, like setting up angel trees in Black Hills communities in December. The twinkle in her eye and warm smile conveys the Mrs.. Claus portrayal everyone expects. Mrs.. Claus keeps extra busy raising three kids, conducting homeschooling lessons, and managing the home. For those military families, Mrs.. C, as a Veteran's spouse, knows the whole family serves our nation when a loved one is  deployed. Mrs.. Claus has Bachelor of Science in Elementary Education from the University of Southern Indiana. Santa and Mrs.. C’s experience in working with children greatly benefits when they visit with families. </a:t>
            </a:r>
          </a:p>
          <a:p>
            <a:pPr marL="0" indent="0">
              <a:lnSpc>
                <a:spcPct val="120000"/>
              </a:lnSpc>
              <a:buNone/>
            </a:pPr>
            <a:endParaRPr lang="en-US" sz="1400" dirty="0"/>
          </a:p>
        </p:txBody>
      </p:sp>
      <p:pic>
        <p:nvPicPr>
          <p:cNvPr id="3" name="Picture 2" descr="Two people standing next to santa claus&#10;&#10;Description automatically generated with low confidence">
            <a:extLst>
              <a:ext uri="{FF2B5EF4-FFF2-40B4-BE49-F238E27FC236}">
                <a16:creationId xmlns:a16="http://schemas.microsoft.com/office/drawing/2014/main" id="{8A9AC3FA-1D52-4959-B005-410FF59EEB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870" y="3826788"/>
            <a:ext cx="1625137" cy="1510885"/>
          </a:xfrm>
          <a:prstGeom prst="rect">
            <a:avLst/>
          </a:prstGeom>
        </p:spPr>
      </p:pic>
      <p:pic>
        <p:nvPicPr>
          <p:cNvPr id="7" name="Picture 6" descr="A picture containing person, red, stuffed&#10;&#10;Description automatically generated">
            <a:extLst>
              <a:ext uri="{FF2B5EF4-FFF2-40B4-BE49-F238E27FC236}">
                <a16:creationId xmlns:a16="http://schemas.microsoft.com/office/drawing/2014/main" id="{B3120529-5596-4CAD-B45C-9F43A11839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3424" y="3733800"/>
            <a:ext cx="2264763" cy="1510885"/>
          </a:xfrm>
          <a:prstGeom prst="rect">
            <a:avLst/>
          </a:prstGeom>
        </p:spPr>
      </p:pic>
      <p:pic>
        <p:nvPicPr>
          <p:cNvPr id="5" name="Picture 4" descr="A child standing next to a santa claus&#10;&#10;Description automatically generated with low confidence">
            <a:extLst>
              <a:ext uri="{FF2B5EF4-FFF2-40B4-BE49-F238E27FC236}">
                <a16:creationId xmlns:a16="http://schemas.microsoft.com/office/drawing/2014/main" id="{79FBCD57-960B-29BB-F708-25D9267D6A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11" y="3829584"/>
            <a:ext cx="1888606" cy="1510885"/>
          </a:xfrm>
          <a:prstGeom prst="rect">
            <a:avLst/>
          </a:prstGeom>
        </p:spPr>
      </p:pic>
    </p:spTree>
    <p:extLst>
      <p:ext uri="{BB962C8B-B14F-4D97-AF65-F5344CB8AC3E}">
        <p14:creationId xmlns:p14="http://schemas.microsoft.com/office/powerpoint/2010/main" val="370822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3AB9200-73E4-4219-B16B-FF4C01A6D11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8746"/>
            <a:ext cx="12188825" cy="6856214"/>
          </a:xfrm>
          <a:prstGeom prst="rect">
            <a:avLst/>
          </a:prstGeom>
        </p:spPr>
      </p:pic>
      <p:sp>
        <p:nvSpPr>
          <p:cNvPr id="2" name="Title 1"/>
          <p:cNvSpPr>
            <a:spLocks noGrp="1"/>
          </p:cNvSpPr>
          <p:nvPr>
            <p:ph type="title"/>
          </p:nvPr>
        </p:nvSpPr>
        <p:spPr>
          <a:xfrm>
            <a:off x="1446212" y="152175"/>
            <a:ext cx="9067797" cy="635001"/>
          </a:xfrm>
        </p:spPr>
        <p:txBody>
          <a:bodyPr>
            <a:noAutofit/>
          </a:bodyPr>
          <a:lstStyle/>
          <a:p>
            <a:r>
              <a:rPr lang="en-US" dirty="0">
                <a:solidFill>
                  <a:srgbClr val="00B050"/>
                </a:solidFill>
              </a:rPr>
              <a:t>WHY HIRE A PROFESSIONAL SANTA CLAUS?</a:t>
            </a:r>
          </a:p>
        </p:txBody>
      </p:sp>
      <p:sp>
        <p:nvSpPr>
          <p:cNvPr id="8" name="TextBox 7">
            <a:extLst>
              <a:ext uri="{FF2B5EF4-FFF2-40B4-BE49-F238E27FC236}">
                <a16:creationId xmlns:a16="http://schemas.microsoft.com/office/drawing/2014/main" id="{D33C4682-6FA3-4D57-B359-D007B494C557}"/>
              </a:ext>
            </a:extLst>
          </p:cNvPr>
          <p:cNvSpPr txBox="1"/>
          <p:nvPr/>
        </p:nvSpPr>
        <p:spPr>
          <a:xfrm>
            <a:off x="74611" y="761436"/>
            <a:ext cx="12039600" cy="6555641"/>
          </a:xfrm>
          <a:prstGeom prst="rect">
            <a:avLst/>
          </a:prstGeom>
          <a:noFill/>
        </p:spPr>
        <p:txBody>
          <a:bodyPr wrap="square">
            <a:spAutoFit/>
          </a:bodyPr>
          <a:lstStyle/>
          <a:p>
            <a:r>
              <a:rPr lang="en-US" sz="1400" dirty="0"/>
              <a:t>A professional Santa Claus sets you apart from others. It’s easy to buy a cheap boxed suit, have someone put it on and yell, “Ho-ho-ho”. But ask yourself the following questions: </a:t>
            </a:r>
          </a:p>
          <a:p>
            <a:endParaRPr lang="en-US" sz="1400" dirty="0"/>
          </a:p>
          <a:p>
            <a:pPr marL="285750" indent="-285750">
              <a:buFont typeface="Arial" panose="020B0604020202020204" pitchFamily="34" charset="0"/>
              <a:buChar char="•"/>
            </a:pPr>
            <a:r>
              <a:rPr lang="en-US" sz="1400" dirty="0">
                <a:solidFill>
                  <a:srgbClr val="FFC000"/>
                </a:solidFill>
              </a:rPr>
              <a:t>“Is this person able to handle tough questions from children?”  </a:t>
            </a:r>
          </a:p>
          <a:p>
            <a:pPr marL="285750" indent="-285750">
              <a:buFont typeface="Arial" panose="020B0604020202020204" pitchFamily="34" charset="0"/>
              <a:buChar char="•"/>
            </a:pPr>
            <a:r>
              <a:rPr lang="en-US" sz="1400" dirty="0">
                <a:solidFill>
                  <a:srgbClr val="FFC000"/>
                </a:solidFill>
              </a:rPr>
              <a:t>“Is this person exhibiting professionalism?” </a:t>
            </a:r>
          </a:p>
          <a:p>
            <a:pPr marL="285750" indent="-285750">
              <a:buFont typeface="Arial" panose="020B0604020202020204" pitchFamily="34" charset="0"/>
              <a:buChar char="•"/>
            </a:pPr>
            <a:r>
              <a:rPr lang="en-US" sz="1400" dirty="0">
                <a:solidFill>
                  <a:srgbClr val="FFC000"/>
                </a:solidFill>
              </a:rPr>
              <a:t>“Will my guests and customers return next year?” </a:t>
            </a:r>
          </a:p>
          <a:p>
            <a:pPr marL="285750" indent="-285750">
              <a:buFont typeface="Arial" panose="020B0604020202020204" pitchFamily="34" charset="0"/>
              <a:buChar char="•"/>
            </a:pPr>
            <a:r>
              <a:rPr lang="en-US" sz="1400" dirty="0">
                <a:solidFill>
                  <a:srgbClr val="FFC000"/>
                </a:solidFill>
              </a:rPr>
              <a:t>“Does this person know how to address difficult situations?” </a:t>
            </a:r>
          </a:p>
          <a:p>
            <a:pPr marL="285750" indent="-285750">
              <a:buFont typeface="Arial" panose="020B0604020202020204" pitchFamily="34" charset="0"/>
              <a:buChar char="•"/>
            </a:pPr>
            <a:r>
              <a:rPr lang="en-US" sz="1400" dirty="0">
                <a:solidFill>
                  <a:srgbClr val="FFC000"/>
                </a:solidFill>
              </a:rPr>
              <a:t>“Is this person insured and has he had a background check conducted?” </a:t>
            </a:r>
          </a:p>
          <a:p>
            <a:endParaRPr lang="en-US" sz="1400" dirty="0"/>
          </a:p>
          <a:p>
            <a:r>
              <a:rPr lang="en-US" sz="1400" dirty="0"/>
              <a:t>Our years of experience and knowledge makes us best equipped to address these questions and circumstances. We have a background check completed yearly and carry performer’s insurance to give you peace of mind. A professional Santa Claus is a business partner, asks what your event goals are, and helps you create a magical Christmas event that will ‘WOW’ your attendees. He helps make you and your organization look good. </a:t>
            </a:r>
          </a:p>
          <a:p>
            <a:endParaRPr lang="en-US" sz="1400" dirty="0"/>
          </a:p>
          <a:p>
            <a:endParaRPr lang="en-US" sz="1400" dirty="0"/>
          </a:p>
          <a:p>
            <a:r>
              <a:rPr lang="en-US" sz="1400" dirty="0">
                <a:solidFill>
                  <a:srgbClr val="FFC000"/>
                </a:solidFill>
              </a:rPr>
              <a:t>Example 1: </a:t>
            </a:r>
            <a:r>
              <a:rPr lang="en-US" sz="1400" dirty="0"/>
              <a:t>Take a look at a dance school in Rapid City we visit with each year. Every December they have a “Breakfast with Santa”</a:t>
            </a:r>
          </a:p>
          <a:p>
            <a:r>
              <a:rPr lang="en-US" sz="1400" dirty="0"/>
              <a:t>event that is truly successful with returning and new attendees. Why? Because we partner with them and assist in the design of </a:t>
            </a:r>
          </a:p>
          <a:p>
            <a:r>
              <a:rPr lang="en-US" sz="1400" dirty="0"/>
              <a:t>the event. We assist in the design of traffic flow and Santa’s set. Families want to visit with a Santa &amp; Mrs. Claus who are invested </a:t>
            </a:r>
          </a:p>
          <a:p>
            <a:r>
              <a:rPr lang="en-US" sz="1400" dirty="0"/>
              <a:t>in the event, not just being props. </a:t>
            </a:r>
          </a:p>
          <a:p>
            <a:endParaRPr lang="en-US" sz="1400" dirty="0"/>
          </a:p>
          <a:p>
            <a:endParaRPr lang="en-US" sz="1400" dirty="0"/>
          </a:p>
          <a:p>
            <a:r>
              <a:rPr lang="en-US" sz="1400" dirty="0"/>
              <a:t>                             </a:t>
            </a:r>
          </a:p>
          <a:p>
            <a:r>
              <a:rPr lang="en-US" sz="1400" dirty="0"/>
              <a:t>                             </a:t>
            </a:r>
          </a:p>
          <a:p>
            <a:r>
              <a:rPr kumimoji="0" lang="en-US" sz="1400" b="0" i="0" u="none" strike="noStrike" kern="1200" cap="none" spc="0" normalizeH="0" baseline="0" noProof="0" dirty="0">
                <a:ln>
                  <a:noFill/>
                </a:ln>
                <a:solidFill>
                  <a:srgbClr val="FFC000"/>
                </a:solidFill>
                <a:effectLst/>
                <a:uLnTx/>
                <a:uFillTx/>
                <a:latin typeface="Cambria"/>
                <a:ea typeface="+mn-ea"/>
                <a:cs typeface="+mn-cs"/>
              </a:rPr>
              <a:t>                           Example 2: </a:t>
            </a:r>
            <a:r>
              <a:rPr lang="en-US" sz="1400" dirty="0"/>
              <a:t>Look at the Belle Fourche Chamber of Commerce’s “Light Up the Night Parade”. In 2022 we were invited to be </a:t>
            </a:r>
          </a:p>
          <a:p>
            <a:r>
              <a:rPr lang="en-US" sz="1400" i="1" dirty="0"/>
              <a:t>                            the</a:t>
            </a:r>
            <a:r>
              <a:rPr lang="en-US" sz="1400" dirty="0"/>
              <a:t> Santa and Mrs. Claus for the parade. The response of our arrival on a sleigh was phenomenal. Our float was created by</a:t>
            </a:r>
          </a:p>
          <a:p>
            <a:r>
              <a:rPr lang="en-US" sz="1400" dirty="0"/>
              <a:t>                            a downtown retailer but with our input. When we turned the first corner and thousands saw us they went wild. Why? </a:t>
            </a:r>
          </a:p>
          <a:p>
            <a:r>
              <a:rPr lang="en-US" sz="1400" dirty="0"/>
              <a:t>                            Because we participated </a:t>
            </a:r>
            <a:r>
              <a:rPr lang="en-US" sz="1400" i="1" dirty="0"/>
              <a:t>with</a:t>
            </a:r>
            <a:r>
              <a:rPr lang="en-US" sz="1400" dirty="0"/>
              <a:t> the attendees and brought the magic of Christmas to them!</a:t>
            </a:r>
          </a:p>
          <a:p>
            <a:endParaRPr lang="en-US" sz="1400" dirty="0"/>
          </a:p>
          <a:p>
            <a:endParaRPr lang="en-US" sz="1400" dirty="0"/>
          </a:p>
          <a:p>
            <a:endParaRPr lang="en-US" sz="1400" dirty="0"/>
          </a:p>
        </p:txBody>
      </p:sp>
      <p:pic>
        <p:nvPicPr>
          <p:cNvPr id="7" name="Picture 6" descr="A picture containing text, several&#10;&#10;Description automatically generated">
            <a:extLst>
              <a:ext uri="{FF2B5EF4-FFF2-40B4-BE49-F238E27FC236}">
                <a16:creationId xmlns:a16="http://schemas.microsoft.com/office/drawing/2014/main" id="{65EA6C2C-F3EC-472D-8C61-C5F2DB8E78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5557" y="5376965"/>
            <a:ext cx="1554764" cy="1131410"/>
          </a:xfrm>
          <a:prstGeom prst="rect">
            <a:avLst/>
          </a:prstGeom>
        </p:spPr>
      </p:pic>
      <p:pic>
        <p:nvPicPr>
          <p:cNvPr id="11" name="Picture 10" descr="A person in a garment next to a person in a garment&#10;&#10;Description automatically generated with medium confidence">
            <a:extLst>
              <a:ext uri="{FF2B5EF4-FFF2-40B4-BE49-F238E27FC236}">
                <a16:creationId xmlns:a16="http://schemas.microsoft.com/office/drawing/2014/main" id="{382A87B2-BA00-40D0-B81C-D9921910FB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1" y="5376965"/>
            <a:ext cx="1142955" cy="1131410"/>
          </a:xfrm>
          <a:prstGeom prst="rect">
            <a:avLst/>
          </a:prstGeom>
        </p:spPr>
      </p:pic>
      <p:pic>
        <p:nvPicPr>
          <p:cNvPr id="4" name="Picture 3" descr="Two people standing next to a santa claus&#10;&#10;Description automatically generated with low confidence">
            <a:extLst>
              <a:ext uri="{FF2B5EF4-FFF2-40B4-BE49-F238E27FC236}">
                <a16:creationId xmlns:a16="http://schemas.microsoft.com/office/drawing/2014/main" id="{EA0A881D-E6BD-8C56-EDAA-C082E33037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5454" y="3493944"/>
            <a:ext cx="1694867" cy="1131410"/>
          </a:xfrm>
          <a:prstGeom prst="rect">
            <a:avLst/>
          </a:prstGeom>
        </p:spPr>
      </p:pic>
    </p:spTree>
    <p:extLst>
      <p:ext uri="{BB962C8B-B14F-4D97-AF65-F5344CB8AC3E}">
        <p14:creationId xmlns:p14="http://schemas.microsoft.com/office/powerpoint/2010/main" val="269308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F311CB6-777E-4DC6-A8EC-C38F02729E81}"/>
              </a:ext>
            </a:extLst>
          </p:cNvPr>
          <p:cNvSpPr txBox="1"/>
          <p:nvPr/>
        </p:nvSpPr>
        <p:spPr>
          <a:xfrm>
            <a:off x="74865" y="806384"/>
            <a:ext cx="12039091" cy="9294852"/>
          </a:xfrm>
          <a:prstGeom prst="rect">
            <a:avLst/>
          </a:prstGeom>
          <a:noFill/>
        </p:spPr>
        <p:txBody>
          <a:bodyPr wrap="square">
            <a:spAutoFit/>
          </a:bodyPr>
          <a:lstStyle/>
          <a:p>
            <a:r>
              <a:rPr lang="en-US" sz="1400" dirty="0"/>
              <a:t>​​​​Your customers and guests deserve the best and whatever your need for a Santa and Mrs.. Claus, we are the authentic Christmas figures who will make the magic of Christmas come alive for children young and old while exceeding your expectations with professionalism, attention to detail, and a love for Christmas. We will work with you to understand your public relations goals and messages. It takes a special Santa and Mrs. Claus to project their character to hundreds from a great distance or through media. See for yourself, below.</a:t>
            </a:r>
          </a:p>
          <a:p>
            <a:endParaRPr lang="en-US" sz="1400" dirty="0"/>
          </a:p>
          <a:p>
            <a:endParaRPr lang="en-US" sz="1400" dirty="0"/>
          </a:p>
          <a:p>
            <a:endParaRPr lang="en-US" sz="1400" dirty="0"/>
          </a:p>
          <a:p>
            <a:r>
              <a:rPr lang="en-US" sz="1400" dirty="0"/>
              <a:t>Watch Good Morning KOTA 			                  And here is a photo advertisement </a:t>
            </a:r>
          </a:p>
          <a:p>
            <a:r>
              <a:rPr lang="en-US" sz="1400" dirty="0"/>
              <a:t>Territory” at:  			                                                 for “Untangled” salon.</a:t>
            </a:r>
          </a:p>
          <a:p>
            <a:r>
              <a:rPr lang="en-US" sz="1400" dirty="0"/>
              <a:t>https://www.youtube.com/</a:t>
            </a:r>
          </a:p>
          <a:p>
            <a:r>
              <a:rPr lang="en-US" sz="1400" dirty="0"/>
              <a:t>watch?v=s2TuU28Qmv0</a:t>
            </a:r>
          </a:p>
          <a:p>
            <a:endParaRPr lang="en-US" sz="1400" dirty="0"/>
          </a:p>
          <a:p>
            <a:endParaRPr lang="en-US" sz="1400" dirty="0"/>
          </a:p>
          <a:p>
            <a:endParaRPr lang="en-US" sz="1400" dirty="0"/>
          </a:p>
          <a:p>
            <a:r>
              <a:rPr lang="en-US" sz="1400" dirty="0"/>
              <a:t>In both, we see how Santa projects himself to the viewer. And do you notice the outfit? That is a custom-made suit with custom leather boots and belt. There is nothing fake with Black Hills Santa. And Mrs. C’s dresses are all handmade just for her. This level of authenticity comes through on film and print. </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 professional Santa creates a magical experience, creates memories, helps create smiles from the young and old - and even some tears from both. </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Santa can really add value from a PR and marketing standpoint. This isn't a job…it's a calling. And I really want to see you do things right and be successful.</a:t>
            </a:r>
          </a:p>
          <a:p>
            <a:endParaRPr lang="en-US" sz="1400" dirty="0"/>
          </a:p>
          <a:p>
            <a:r>
              <a:rPr lang="en-US" sz="1400" dirty="0"/>
              <a:t>			</a:t>
            </a:r>
            <a:r>
              <a:rPr kumimoji="0" lang="en-US" sz="1400" b="0" i="0" u="none" strike="noStrike" kern="1200" cap="all" spc="0" normalizeH="0" baseline="0" noProof="0" dirty="0">
                <a:ln>
                  <a:noFill/>
                </a:ln>
                <a:solidFill>
                  <a:srgbClr val="00B050"/>
                </a:solidFill>
                <a:effectLst/>
                <a:uLnTx/>
                <a:uFillTx/>
                <a:latin typeface="Cambria"/>
                <a:ea typeface="+mj-ea"/>
                <a:cs typeface="+mj-cs"/>
              </a:rPr>
              <a:t>                </a:t>
            </a:r>
            <a:r>
              <a:rPr kumimoji="0" lang="en-US" b="0" i="0" u="none" strike="noStrike" kern="1200" cap="all" spc="0" normalizeH="0" baseline="0" noProof="0" dirty="0">
                <a:ln>
                  <a:noFill/>
                </a:ln>
                <a:solidFill>
                  <a:srgbClr val="00B050"/>
                </a:solidFill>
                <a:effectLst/>
                <a:uLnTx/>
                <a:uFillTx/>
                <a:latin typeface="Cambria"/>
                <a:ea typeface="+mj-ea"/>
                <a:cs typeface="+mj-cs"/>
              </a:rPr>
              <a:t>WHAT YOU GET </a:t>
            </a:r>
            <a:r>
              <a:rPr lang="en-US" sz="1400" dirty="0"/>
              <a:t>						</a:t>
            </a:r>
          </a:p>
          <a:p>
            <a:pPr marL="4552203" lvl="7" indent="-285750">
              <a:buFont typeface="Arial" panose="020B0604020202020204" pitchFamily="34" charset="0"/>
              <a:buChar char="•"/>
            </a:pPr>
            <a:r>
              <a:rPr lang="en-US" sz="1400" dirty="0"/>
              <a:t>Professionalism</a:t>
            </a:r>
          </a:p>
          <a:p>
            <a:pPr marL="4552203" lvl="7" indent="-285750">
              <a:buFont typeface="Arial" panose="020B0604020202020204" pitchFamily="34" charset="0"/>
              <a:buChar char="•"/>
            </a:pPr>
            <a:r>
              <a:rPr lang="en-US" sz="1400" dirty="0"/>
              <a:t>Authenticity</a:t>
            </a:r>
          </a:p>
          <a:p>
            <a:pPr marL="4552203" lvl="7" indent="-285750">
              <a:buFont typeface="Arial" panose="020B0604020202020204" pitchFamily="34" charset="0"/>
              <a:buChar char="•"/>
            </a:pPr>
            <a:r>
              <a:rPr lang="en-US" sz="1400" dirty="0"/>
              <a:t>Experience</a:t>
            </a:r>
          </a:p>
          <a:p>
            <a:pPr marL="4552203" lvl="7" indent="-285750">
              <a:buFont typeface="Arial" panose="020B0604020202020204" pitchFamily="34" charset="0"/>
              <a:buChar char="•"/>
            </a:pPr>
            <a:r>
              <a:rPr lang="en-US" sz="1400" dirty="0"/>
              <a:t>Partnership</a:t>
            </a:r>
          </a:p>
          <a:p>
            <a:pPr marL="4552203" lvl="7" indent="-285750">
              <a:buFont typeface="Arial" panose="020B0604020202020204" pitchFamily="34" charset="0"/>
              <a:buChar char="•"/>
            </a:pPr>
            <a:r>
              <a:rPr lang="en-US" sz="1400" dirty="0"/>
              <a:t>Quality</a:t>
            </a:r>
          </a:p>
          <a:p>
            <a:pPr marL="4552203" lvl="7" indent="-285750">
              <a:buFont typeface="Arial" panose="020B0604020202020204" pitchFamily="34" charset="0"/>
              <a:buChar char="•"/>
            </a:pPr>
            <a:r>
              <a:rPr lang="en-US" sz="1400" dirty="0"/>
              <a:t>Value</a:t>
            </a:r>
          </a:p>
          <a:p>
            <a:pPr marL="3942710" lvl="6" indent="-285750">
              <a:buFont typeface="Arial" panose="020B0604020202020204" pitchFamily="34" charset="0"/>
              <a:buChar char="•"/>
            </a:pPr>
            <a:endParaRPr lang="en-US" sz="1400" dirty="0"/>
          </a:p>
          <a:p>
            <a:r>
              <a:rPr lang="en-US" sz="1400" dirty="0"/>
              <a:t>​</a:t>
            </a:r>
          </a:p>
          <a:p>
            <a:endParaRPr lang="en-US" sz="1400" dirty="0"/>
          </a:p>
          <a:p>
            <a:endParaRPr lang="en-US" sz="1400" dirty="0"/>
          </a:p>
          <a:p>
            <a:endParaRPr lang="en-US" sz="1400" dirty="0"/>
          </a:p>
          <a:p>
            <a:r>
              <a:rPr lang="en-US" sz="1400" dirty="0"/>
              <a:t>​​​​​</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12" name="TextBox 11">
            <a:extLst>
              <a:ext uri="{FF2B5EF4-FFF2-40B4-BE49-F238E27FC236}">
                <a16:creationId xmlns:a16="http://schemas.microsoft.com/office/drawing/2014/main" id="{61FA01D2-6AD5-4AE9-922D-8009412B32D6}"/>
              </a:ext>
            </a:extLst>
          </p:cNvPr>
          <p:cNvSpPr txBox="1"/>
          <p:nvPr/>
        </p:nvSpPr>
        <p:spPr>
          <a:xfrm>
            <a:off x="1788287" y="228600"/>
            <a:ext cx="8763000" cy="584775"/>
          </a:xfrm>
          <a:prstGeom prst="rect">
            <a:avLst/>
          </a:prstGeom>
          <a:noFill/>
        </p:spPr>
        <p:txBody>
          <a:bodyPr wrap="square">
            <a:spAutoFit/>
          </a:bodyPr>
          <a:lstStyle/>
          <a:p>
            <a:r>
              <a:rPr kumimoji="0" lang="en-US" sz="3200" b="0" i="0" u="none" strike="noStrike" kern="1200" cap="all" spc="0" normalizeH="0" baseline="0" noProof="0" dirty="0">
                <a:ln>
                  <a:noFill/>
                </a:ln>
                <a:solidFill>
                  <a:srgbClr val="00B050"/>
                </a:solidFill>
                <a:effectLst/>
                <a:uLnTx/>
                <a:uFillTx/>
                <a:latin typeface="Cambria"/>
                <a:ea typeface="+mj-ea"/>
                <a:cs typeface="+mj-cs"/>
              </a:rPr>
              <a:t>WHAT YOU GET FROM black hills Santa</a:t>
            </a:r>
            <a:endParaRPr lang="en-US" sz="3200" dirty="0">
              <a:solidFill>
                <a:srgbClr val="00B050"/>
              </a:solidFill>
            </a:endParaRPr>
          </a:p>
        </p:txBody>
      </p:sp>
      <p:pic>
        <p:nvPicPr>
          <p:cNvPr id="4" name="Online Media 3" title="Feeling merry and bright, Black Hills Santa Claus ushers in the most wonderful time of the year">
            <a:hlinkClick r:id="" action="ppaction://media"/>
            <a:extLst>
              <a:ext uri="{FF2B5EF4-FFF2-40B4-BE49-F238E27FC236}">
                <a16:creationId xmlns:a16="http://schemas.microsoft.com/office/drawing/2014/main" id="{DB302C5A-FB2A-40DC-ABEA-C80ACB7EE414}"/>
              </a:ext>
            </a:extLst>
          </p:cNvPr>
          <p:cNvPicPr>
            <a:picLocks noRot="1" noChangeAspect="1"/>
          </p:cNvPicPr>
          <p:nvPr>
            <a:videoFile r:link="rId1"/>
          </p:nvPr>
        </p:nvPicPr>
        <p:blipFill>
          <a:blip r:embed="rId3"/>
          <a:stretch>
            <a:fillRect/>
          </a:stretch>
        </p:blipFill>
        <p:spPr>
          <a:xfrm>
            <a:off x="2665412" y="1981200"/>
            <a:ext cx="2540000" cy="1435100"/>
          </a:xfrm>
          <a:prstGeom prst="rect">
            <a:avLst/>
          </a:prstGeom>
        </p:spPr>
      </p:pic>
      <p:pic>
        <p:nvPicPr>
          <p:cNvPr id="6" name="Picture 5" descr="A person in a garment sitting on a chair next to a person&#10;&#10;Description automatically generated with medium confidence">
            <a:extLst>
              <a:ext uri="{FF2B5EF4-FFF2-40B4-BE49-F238E27FC236}">
                <a16:creationId xmlns:a16="http://schemas.microsoft.com/office/drawing/2014/main" id="{99FB94EB-A232-49F3-B72C-2AE6C75062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911" b="20354"/>
          <a:stretch/>
        </p:blipFill>
        <p:spPr>
          <a:xfrm>
            <a:off x="8845132" y="1993900"/>
            <a:ext cx="1105374" cy="1441013"/>
          </a:xfrm>
          <a:prstGeom prst="rect">
            <a:avLst/>
          </a:prstGeom>
        </p:spPr>
      </p:pic>
      <p:pic>
        <p:nvPicPr>
          <p:cNvPr id="3" name="Picture 2">
            <a:extLst>
              <a:ext uri="{FF2B5EF4-FFF2-40B4-BE49-F238E27FC236}">
                <a16:creationId xmlns:a16="http://schemas.microsoft.com/office/drawing/2014/main" id="{3A01AA1C-9A2F-099A-A583-E1D8692E8B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8800" y="4876800"/>
            <a:ext cx="1114425" cy="1981200"/>
          </a:xfrm>
          <a:prstGeom prst="rect">
            <a:avLst/>
          </a:prstGeom>
        </p:spPr>
      </p:pic>
      <p:pic>
        <p:nvPicPr>
          <p:cNvPr id="7" name="Picture 6" descr="A picture containing red&#10;&#10;Description automatically generated">
            <a:extLst>
              <a:ext uri="{FF2B5EF4-FFF2-40B4-BE49-F238E27FC236}">
                <a16:creationId xmlns:a16="http://schemas.microsoft.com/office/drawing/2014/main" id="{95CF41FB-FCF4-F17A-1EB7-BE96904960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5412" y="4874703"/>
            <a:ext cx="1297545" cy="1944493"/>
          </a:xfrm>
          <a:prstGeom prst="rect">
            <a:avLst/>
          </a:prstGeom>
        </p:spPr>
      </p:pic>
    </p:spTree>
    <p:extLst>
      <p:ext uri="{BB962C8B-B14F-4D97-AF65-F5344CB8AC3E}">
        <p14:creationId xmlns:p14="http://schemas.microsoft.com/office/powerpoint/2010/main" val="395224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F3B0B522-E331-4239-B8B7-049AB79D83C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0167" y="0"/>
            <a:ext cx="12192000" cy="6858000"/>
          </a:xfrm>
          <a:prstGeom prst="rect">
            <a:avLst/>
          </a:prstGeom>
        </p:spPr>
      </p:pic>
      <p:sp>
        <p:nvSpPr>
          <p:cNvPr id="2" name="Title 1"/>
          <p:cNvSpPr>
            <a:spLocks noGrp="1"/>
          </p:cNvSpPr>
          <p:nvPr>
            <p:ph type="title"/>
          </p:nvPr>
        </p:nvSpPr>
        <p:spPr>
          <a:xfrm>
            <a:off x="1567481" y="152400"/>
            <a:ext cx="9053861" cy="635001"/>
          </a:xfrm>
        </p:spPr>
        <p:txBody>
          <a:bodyPr/>
          <a:lstStyle/>
          <a:p>
            <a:r>
              <a:rPr lang="en-US" dirty="0">
                <a:solidFill>
                  <a:srgbClr val="00B050"/>
                </a:solidFill>
              </a:rPr>
              <a:t>black hills Santa's CORPORATE clients</a:t>
            </a:r>
          </a:p>
        </p:txBody>
      </p:sp>
      <p:sp>
        <p:nvSpPr>
          <p:cNvPr id="17" name="TextBox 16">
            <a:extLst>
              <a:ext uri="{FF2B5EF4-FFF2-40B4-BE49-F238E27FC236}">
                <a16:creationId xmlns:a16="http://schemas.microsoft.com/office/drawing/2014/main" id="{BA767F80-CB95-43D2-B546-6C5915790F56}"/>
              </a:ext>
            </a:extLst>
          </p:cNvPr>
          <p:cNvSpPr txBox="1"/>
          <p:nvPr/>
        </p:nvSpPr>
        <p:spPr>
          <a:xfrm>
            <a:off x="1674812" y="3166170"/>
            <a:ext cx="10165731" cy="3539430"/>
          </a:xfrm>
          <a:prstGeom prst="rect">
            <a:avLst/>
          </a:prstGeom>
          <a:noFill/>
        </p:spPr>
        <p:txBody>
          <a:bodyPr wrap="square">
            <a:spAutoFit/>
          </a:bodyPr>
          <a:lstStyle/>
          <a:p>
            <a:r>
              <a:rPr lang="en-US" sz="1600" dirty="0"/>
              <a:t>These fine local businesses have discovered the value and benefits of Black Hills Santa and Mrs.. Claus.</a:t>
            </a:r>
          </a:p>
          <a:p>
            <a:endParaRPr lang="en-US" sz="1600" dirty="0"/>
          </a:p>
          <a:p>
            <a:pPr marL="285750" indent="-285750">
              <a:buFont typeface="Arial" panose="020B0604020202020204" pitchFamily="34" charset="0"/>
              <a:buChar char="•"/>
            </a:pPr>
            <a:r>
              <a:rPr lang="en-US" sz="1600" dirty="0"/>
              <a:t>Prima Dance </a:t>
            </a:r>
          </a:p>
          <a:p>
            <a:pPr marL="285750" indent="-285750">
              <a:buFont typeface="Arial" panose="020B0604020202020204" pitchFamily="34" charset="0"/>
              <a:buChar char="•"/>
            </a:pPr>
            <a:r>
              <a:rPr lang="en-US" sz="1600" dirty="0"/>
              <a:t>The Box Elder Events Center</a:t>
            </a:r>
          </a:p>
          <a:p>
            <a:pPr marL="285750" indent="-285750">
              <a:buFont typeface="Arial" panose="020B0604020202020204" pitchFamily="34" charset="0"/>
              <a:buChar char="•"/>
            </a:pPr>
            <a:r>
              <a:rPr lang="en-US" sz="1600" dirty="0" err="1"/>
              <a:t>Aieon</a:t>
            </a:r>
            <a:r>
              <a:rPr lang="en-US" sz="1600" dirty="0"/>
              <a:t> Photography</a:t>
            </a:r>
          </a:p>
          <a:p>
            <a:pPr marL="285750" indent="-285750">
              <a:buFont typeface="Arial" panose="020B0604020202020204" pitchFamily="34" charset="0"/>
              <a:buChar char="•"/>
            </a:pPr>
            <a:r>
              <a:rPr lang="en-US" sz="1600" dirty="0"/>
              <a:t>ReMax</a:t>
            </a:r>
          </a:p>
          <a:p>
            <a:pPr marL="285750" indent="-285750">
              <a:buFont typeface="Arial" panose="020B0604020202020204" pitchFamily="34" charset="0"/>
              <a:buChar char="•"/>
            </a:pPr>
            <a:r>
              <a:rPr lang="en-US" sz="1600" dirty="0"/>
              <a:t>MePix Images</a:t>
            </a:r>
          </a:p>
          <a:p>
            <a:pPr marL="285750" indent="-285750">
              <a:buFont typeface="Arial" panose="020B0604020202020204" pitchFamily="34" charset="0"/>
              <a:buChar char="•"/>
            </a:pPr>
            <a:r>
              <a:rPr lang="en-US" sz="1600" dirty="0"/>
              <a:t>Rapid City Rush</a:t>
            </a:r>
          </a:p>
          <a:p>
            <a:pPr marL="285750" indent="-285750">
              <a:buFont typeface="Arial" panose="020B0604020202020204" pitchFamily="34" charset="0"/>
              <a:buChar char="•"/>
            </a:pPr>
            <a:r>
              <a:rPr lang="en-US" sz="1600" dirty="0"/>
              <a:t>Rushmore Family Chiropractic</a:t>
            </a:r>
          </a:p>
          <a:p>
            <a:pPr marL="285750" indent="-285750">
              <a:buFont typeface="Arial" panose="020B0604020202020204" pitchFamily="34" charset="0"/>
              <a:buChar char="•"/>
            </a:pPr>
            <a:r>
              <a:rPr lang="en-US" sz="1600" dirty="0"/>
              <a:t>City of Box Elder</a:t>
            </a:r>
          </a:p>
          <a:p>
            <a:pPr marL="285750" indent="-285750">
              <a:buFont typeface="Arial" panose="020B0604020202020204" pitchFamily="34" charset="0"/>
              <a:buChar char="•"/>
            </a:pPr>
            <a:r>
              <a:rPr lang="en-US" sz="1600" dirty="0"/>
              <a:t>Downtown Rapid City</a:t>
            </a:r>
          </a:p>
          <a:p>
            <a:pPr marL="285750" indent="-285750">
              <a:buFont typeface="Arial" panose="020B0604020202020204" pitchFamily="34" charset="0"/>
              <a:buChar char="•"/>
            </a:pPr>
            <a:r>
              <a:rPr lang="en-US" sz="1600" dirty="0"/>
              <a:t>Arrowhead Golf Club</a:t>
            </a:r>
          </a:p>
          <a:p>
            <a:pPr marL="285750" indent="-285750">
              <a:buFont typeface="Arial" panose="020B0604020202020204" pitchFamily="34" charset="0"/>
              <a:buChar char="•"/>
            </a:pPr>
            <a:r>
              <a:rPr lang="en-US" sz="1600" dirty="0"/>
              <a:t>Belle Fourche Chamber of Commerce</a:t>
            </a:r>
          </a:p>
          <a:p>
            <a:pPr marL="285750" indent="-285750">
              <a:buFont typeface="Arial" panose="020B0604020202020204" pitchFamily="34" charset="0"/>
              <a:buChar char="•"/>
            </a:pPr>
            <a:r>
              <a:rPr lang="en-US" sz="1600" dirty="0"/>
              <a:t>Holiday Retirement</a:t>
            </a:r>
          </a:p>
        </p:txBody>
      </p:sp>
      <p:sp>
        <p:nvSpPr>
          <p:cNvPr id="9" name="TextBox 8">
            <a:extLst>
              <a:ext uri="{FF2B5EF4-FFF2-40B4-BE49-F238E27FC236}">
                <a16:creationId xmlns:a16="http://schemas.microsoft.com/office/drawing/2014/main" id="{9BD592BD-CDCA-475D-A3D3-6B372C022873}"/>
              </a:ext>
            </a:extLst>
          </p:cNvPr>
          <p:cNvSpPr txBox="1"/>
          <p:nvPr/>
        </p:nvSpPr>
        <p:spPr>
          <a:xfrm>
            <a:off x="6781955" y="3663506"/>
            <a:ext cx="6146948" cy="3046988"/>
          </a:xfrm>
          <a:prstGeom prst="rect">
            <a:avLst/>
          </a:prstGeom>
          <a:noFill/>
        </p:spPr>
        <p:txBody>
          <a:bodyPr wrap="square">
            <a:spAutoFit/>
          </a:bodyPr>
          <a:lstStyle/>
          <a:p>
            <a:pPr marL="285750" indent="-285750">
              <a:buFont typeface="Arial" panose="020B0604020202020204" pitchFamily="34" charset="0"/>
              <a:buChar char="•"/>
            </a:pPr>
            <a:r>
              <a:rPr lang="en-US" sz="1600" dirty="0"/>
              <a:t>Cowboys Too!</a:t>
            </a:r>
          </a:p>
          <a:p>
            <a:pPr marL="285750" indent="-285750">
              <a:buFont typeface="Arial" panose="020B0604020202020204" pitchFamily="34" charset="0"/>
              <a:buChar char="•"/>
            </a:pPr>
            <a:r>
              <a:rPr lang="en-US" sz="1600" dirty="0"/>
              <a:t>Heil Mechanical</a:t>
            </a:r>
          </a:p>
          <a:p>
            <a:pPr marL="285750" indent="-285750">
              <a:buFont typeface="Arial" panose="020B0604020202020204" pitchFamily="34" charset="0"/>
              <a:buChar char="•"/>
            </a:pPr>
            <a:r>
              <a:rPr lang="en-US" sz="1600" dirty="0"/>
              <a:t>Storybook Island</a:t>
            </a:r>
          </a:p>
          <a:p>
            <a:pPr marL="285750" indent="-285750">
              <a:buFont typeface="Arial" panose="020B0604020202020204" pitchFamily="34" charset="0"/>
              <a:buChar char="•"/>
            </a:pPr>
            <a:r>
              <a:rPr lang="en-US" sz="1600" dirty="0"/>
              <a:t>Main Street Square</a:t>
            </a:r>
          </a:p>
          <a:p>
            <a:pPr marL="285750" indent="-285750">
              <a:buFont typeface="Arial" panose="020B0604020202020204" pitchFamily="34" charset="0"/>
              <a:buChar char="•"/>
            </a:pPr>
            <a:r>
              <a:rPr lang="en-US" sz="1600" dirty="0"/>
              <a:t>Rapid City Police Department</a:t>
            </a:r>
          </a:p>
          <a:p>
            <a:pPr marL="285750" indent="-285750">
              <a:buFont typeface="Arial" panose="020B0604020202020204" pitchFamily="34" charset="0"/>
              <a:buChar char="•"/>
            </a:pPr>
            <a:r>
              <a:rPr lang="en-US" sz="1600" dirty="0"/>
              <a:t>Church of St Francis of Assisi</a:t>
            </a:r>
          </a:p>
          <a:p>
            <a:pPr marL="285750" indent="-285750">
              <a:buFont typeface="Arial" panose="020B0604020202020204" pitchFamily="34" charset="0"/>
              <a:buChar char="•"/>
            </a:pPr>
            <a:r>
              <a:rPr lang="en-US" sz="1600" dirty="0"/>
              <a:t>Coral Drive Elementary School</a:t>
            </a:r>
          </a:p>
          <a:p>
            <a:pPr marL="285750" indent="-285750">
              <a:buFont typeface="Arial" panose="020B0604020202020204" pitchFamily="34" charset="0"/>
              <a:buChar char="•"/>
            </a:pPr>
            <a:r>
              <a:rPr lang="en-US" sz="1600" dirty="0"/>
              <a:t>Church of the Immaculate Conception</a:t>
            </a:r>
          </a:p>
          <a:p>
            <a:pPr marL="285750" indent="-285750">
              <a:buFont typeface="Arial" panose="020B0604020202020204" pitchFamily="34" charset="0"/>
              <a:buChar char="•"/>
            </a:pPr>
            <a:r>
              <a:rPr lang="en-US" sz="1600" dirty="0"/>
              <a:t>Piedmont Valley Library</a:t>
            </a:r>
          </a:p>
          <a:p>
            <a:pPr marL="285750" indent="-285750">
              <a:buFont typeface="Arial" panose="020B0604020202020204" pitchFamily="34" charset="0"/>
              <a:buChar char="•"/>
            </a:pPr>
            <a:r>
              <a:rPr lang="en-US" sz="1600" dirty="0"/>
              <a:t>US Army</a:t>
            </a:r>
          </a:p>
          <a:p>
            <a:pPr marL="285750" indent="-285750">
              <a:buFont typeface="Arial" panose="020B0604020202020204" pitchFamily="34" charset="0"/>
              <a:buChar char="•"/>
            </a:pPr>
            <a:r>
              <a:rPr lang="en-US" sz="1600" dirty="0"/>
              <a:t>Girl Scouts</a:t>
            </a:r>
          </a:p>
          <a:p>
            <a:pPr marL="285750" indent="-285750">
              <a:buFont typeface="Arial" panose="020B0604020202020204" pitchFamily="34" charset="0"/>
              <a:buChar char="•"/>
            </a:pPr>
            <a:r>
              <a:rPr lang="en-US" sz="1600" dirty="0"/>
              <a:t>Black Hills Energy</a:t>
            </a:r>
          </a:p>
        </p:txBody>
      </p:sp>
      <p:sp>
        <p:nvSpPr>
          <p:cNvPr id="11" name="TextBox 10">
            <a:extLst>
              <a:ext uri="{FF2B5EF4-FFF2-40B4-BE49-F238E27FC236}">
                <a16:creationId xmlns:a16="http://schemas.microsoft.com/office/drawing/2014/main" id="{B50AE2F2-F3A5-4B16-839D-ABDFBC341472}"/>
              </a:ext>
            </a:extLst>
          </p:cNvPr>
          <p:cNvSpPr txBox="1"/>
          <p:nvPr/>
        </p:nvSpPr>
        <p:spPr>
          <a:xfrm>
            <a:off x="760412" y="1420305"/>
            <a:ext cx="4648200" cy="954107"/>
          </a:xfrm>
          <a:prstGeom prst="rect">
            <a:avLst/>
          </a:prstGeom>
          <a:noFill/>
        </p:spPr>
        <p:txBody>
          <a:bodyPr wrap="square">
            <a:spAutoFit/>
          </a:bodyPr>
          <a:lstStyle/>
          <a:p>
            <a:r>
              <a:rPr lang="en-US" sz="1600" dirty="0"/>
              <a:t>This sign was posted at Santa School in the 1950s. </a:t>
            </a:r>
          </a:p>
          <a:p>
            <a:r>
              <a:rPr lang="en-US" sz="1600" dirty="0"/>
              <a:t>It’s message still rings true today.</a:t>
            </a:r>
          </a:p>
          <a:p>
            <a:endParaRPr lang="en-US" sz="2400" dirty="0"/>
          </a:p>
        </p:txBody>
      </p:sp>
      <p:pic>
        <p:nvPicPr>
          <p:cNvPr id="10" name="Picture 9" descr="Text&#10;&#10;Description automatically generated">
            <a:extLst>
              <a:ext uri="{FF2B5EF4-FFF2-40B4-BE49-F238E27FC236}">
                <a16:creationId xmlns:a16="http://schemas.microsoft.com/office/drawing/2014/main" id="{33F46C80-AB67-4574-B061-0F72F9809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2412" y="785304"/>
            <a:ext cx="1765434" cy="2368106"/>
          </a:xfrm>
          <a:prstGeom prst="rect">
            <a:avLst/>
          </a:prstGeom>
        </p:spPr>
      </p:pic>
    </p:spTree>
    <p:extLst>
      <p:ext uri="{BB962C8B-B14F-4D97-AF65-F5344CB8AC3E}">
        <p14:creationId xmlns:p14="http://schemas.microsoft.com/office/powerpoint/2010/main" val="31952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612" y="228600"/>
            <a:ext cx="5371762" cy="527108"/>
          </a:xfrm>
        </p:spPr>
        <p:txBody>
          <a:bodyPr>
            <a:normAutofit fontScale="90000"/>
          </a:bodyPr>
          <a:lstStyle/>
          <a:p>
            <a:r>
              <a:rPr lang="en-US" dirty="0">
                <a:solidFill>
                  <a:srgbClr val="00B050"/>
                </a:solidFill>
              </a:rPr>
              <a:t>A Few CUSTOMER REVIEWS</a:t>
            </a:r>
          </a:p>
        </p:txBody>
      </p:sp>
      <p:sp>
        <p:nvSpPr>
          <p:cNvPr id="7" name="TextBox 6">
            <a:extLst>
              <a:ext uri="{FF2B5EF4-FFF2-40B4-BE49-F238E27FC236}">
                <a16:creationId xmlns:a16="http://schemas.microsoft.com/office/drawing/2014/main" id="{A9C34FBF-5B89-4778-8568-A8A987F0ED80}"/>
              </a:ext>
            </a:extLst>
          </p:cNvPr>
          <p:cNvSpPr txBox="1"/>
          <p:nvPr/>
        </p:nvSpPr>
        <p:spPr>
          <a:xfrm>
            <a:off x="0" y="721453"/>
            <a:ext cx="11963400" cy="6186309"/>
          </a:xfrm>
          <a:prstGeom prst="rect">
            <a:avLst/>
          </a:prstGeom>
          <a:noFill/>
        </p:spPr>
        <p:txBody>
          <a:bodyPr wrap="square">
            <a:spAutoFit/>
          </a:bodyPr>
          <a:lstStyle/>
          <a:p>
            <a:r>
              <a:rPr lang="en-US" sz="1200" dirty="0"/>
              <a:t>"Five stars for Black Hills Santa...Everything about Santa was amazing!!!!Make sure to book him for your event!!!!! He is wonderful!!!"-Michelle E. </a:t>
            </a:r>
          </a:p>
          <a:p>
            <a:endParaRPr lang="en-US" sz="1200" dirty="0"/>
          </a:p>
          <a:p>
            <a:r>
              <a:rPr lang="en-US" sz="1200" dirty="0"/>
              <a:t>"Truly the most caring, professional, authentic Santa. The experience was awesome for everyone, even our older kids said he's the best! -Jamie M.​</a:t>
            </a:r>
          </a:p>
          <a:p>
            <a:endParaRPr lang="en-US" sz="1200" dirty="0"/>
          </a:p>
          <a:p>
            <a:r>
              <a:rPr lang="en-US" sz="1200" dirty="0"/>
              <a:t>"Best Santa! Very professional, arrived on time, and takes time for all his visitors. Santa talks to all the kids &amp; also takes time to listen to what they have to say. Mrs.. Claus is very good with the infants too! Don't hesitate to book them for your holiday festivities."    -Kristi F.​</a:t>
            </a:r>
          </a:p>
          <a:p>
            <a:endParaRPr lang="en-US" sz="1200" dirty="0"/>
          </a:p>
          <a:p>
            <a:r>
              <a:rPr lang="en-US" sz="1200" dirty="0"/>
              <a:t>"He is the best Santa around. He visited my daughter at our house and made his visit a truly magical experience for her. She is still smiling and talking about it 3 days later. "    -Julie B.​</a:t>
            </a:r>
          </a:p>
          <a:p>
            <a:endParaRPr lang="en-US" sz="1200" dirty="0"/>
          </a:p>
          <a:p>
            <a:r>
              <a:rPr lang="en-US" sz="1200" dirty="0"/>
              <a:t>"Best Santa in the Black Hills! …Loves his enthusiasm and Christmas spirit! He was spot on with the kids, great communication, and was on time! Exactly what I hoped for!"-Shelly S.</a:t>
            </a:r>
          </a:p>
          <a:p>
            <a:endParaRPr lang="en-US" sz="1200" dirty="0"/>
          </a:p>
          <a:p>
            <a:r>
              <a:rPr lang="en-US" sz="1200" dirty="0"/>
              <a:t>"I worked with...Santa and his lovely bride, Mrs.. Claus. He was professional, polite, funny, and brought back the sweet nostalgia of what Christmas dreams are made of..." -Crystal T.</a:t>
            </a:r>
          </a:p>
          <a:p>
            <a:endParaRPr lang="en-US" sz="1200" dirty="0"/>
          </a:p>
          <a:p>
            <a:r>
              <a:rPr lang="en-US" sz="1200" dirty="0"/>
              <a:t>"It was such a wonderful experience for our children! Santa did an amazing job!"-Kaitlin D.​</a:t>
            </a:r>
          </a:p>
          <a:p>
            <a:endParaRPr lang="en-US" sz="1200" dirty="0"/>
          </a:p>
          <a:p>
            <a:r>
              <a:rPr lang="en-US" sz="1200" dirty="0"/>
              <a:t>"Very authentic and professional! I recommend him to anyone that needs a Santa!"  -Aaron F.​</a:t>
            </a:r>
          </a:p>
          <a:p>
            <a:endParaRPr lang="en-US" sz="1200" dirty="0"/>
          </a:p>
          <a:p>
            <a:r>
              <a:rPr lang="en-US" sz="1200" dirty="0"/>
              <a:t>"This Santa is amazing! He was so great with my kiddos."-Jennifer V​</a:t>
            </a:r>
          </a:p>
          <a:p>
            <a:endParaRPr lang="en-US" sz="1200" dirty="0"/>
          </a:p>
          <a:p>
            <a:r>
              <a:rPr lang="en-US" sz="1200" dirty="0"/>
              <a:t>"Thank you both so very much! You truly made the event so special and...brought a lot of joy and holiday spirit to the Downtown!"- Maja C.​</a:t>
            </a:r>
          </a:p>
          <a:p>
            <a:endParaRPr lang="en-US" sz="1200" dirty="0"/>
          </a:p>
          <a:p>
            <a:r>
              <a:rPr lang="en-US" sz="1200" dirty="0"/>
              <a:t>"Everyone LOVED you so much!!!! You are the "real deal!!!!"- Samantha W.​</a:t>
            </a:r>
          </a:p>
          <a:p>
            <a:endParaRPr lang="en-US" sz="1200" dirty="0"/>
          </a:p>
          <a:p>
            <a:r>
              <a:rPr lang="en-US" sz="1200" dirty="0"/>
              <a:t>"[My son] couldn't take his eyes off [you]. I'm so happy we have a local Santa to keep the Christmas magic alive for my boy"-Rayne M.</a:t>
            </a:r>
          </a:p>
          <a:p>
            <a:endParaRPr lang="en-US" sz="1200" dirty="0"/>
          </a:p>
          <a:p>
            <a:r>
              <a:rPr lang="en-US" sz="1200" dirty="0"/>
              <a:t>"What a magical day you helped provide!! You are so kind and patient, and it's very clear how much you love doing this!!! " -Amanda L. </a:t>
            </a:r>
          </a:p>
          <a:p>
            <a:endParaRPr lang="en-US" sz="1200" dirty="0"/>
          </a:p>
          <a:p>
            <a:r>
              <a:rPr lang="en-US" sz="1200" dirty="0"/>
              <a:t>"If you want a Santa that truly LOVES Christmas Black Hills Santa is your Santa! "-Heather C. </a:t>
            </a:r>
          </a:p>
          <a:p>
            <a:endParaRPr lang="en-US" sz="1200" dirty="0"/>
          </a:p>
          <a:p>
            <a:r>
              <a:rPr lang="en-US" sz="1200" dirty="0"/>
              <a:t>"The most professional and authentic Santa I've ever had the pleasure of ...experiencing. The kids love him, even the older and more skeptical ones, and...the adults get drawn into the magic!"-Megan E. </a:t>
            </a:r>
          </a:p>
          <a:p>
            <a:endParaRPr lang="en-US" sz="1200" dirty="0"/>
          </a:p>
          <a:p>
            <a:r>
              <a:rPr lang="en-US" sz="1200" dirty="0"/>
              <a:t>​"He just carried the gentle Christmas magic Santa spirit where every kid [felt] he was genuinely delighted with them..." -Carrie R. </a:t>
            </a:r>
            <a:endParaRPr lang="en-US" sz="1400" dirty="0"/>
          </a:p>
        </p:txBody>
      </p:sp>
      <p:pic>
        <p:nvPicPr>
          <p:cNvPr id="5" name="Picture 4" descr="Background pattern&#10;&#10;Description automatically generated">
            <a:extLst>
              <a:ext uri="{FF2B5EF4-FFF2-40B4-BE49-F238E27FC236}">
                <a16:creationId xmlns:a16="http://schemas.microsoft.com/office/drawing/2014/main" id="{F2BD10E2-1CE9-42CD-AEA1-18E3695DCCA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570" y="0"/>
            <a:ext cx="12129782" cy="6823002"/>
          </a:xfrm>
          <a:prstGeom prst="rect">
            <a:avLst/>
          </a:prstGeom>
        </p:spPr>
      </p:pic>
    </p:spTree>
    <p:extLst>
      <p:ext uri="{BB962C8B-B14F-4D97-AF65-F5344CB8AC3E}">
        <p14:creationId xmlns:p14="http://schemas.microsoft.com/office/powerpoint/2010/main" val="160725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06F9E314-7975-4501-910F-35B5F89ED7E5}"/>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pic>
        <p:nvPicPr>
          <p:cNvPr id="11" name="Picture 10">
            <a:extLst>
              <a:ext uri="{FF2B5EF4-FFF2-40B4-BE49-F238E27FC236}">
                <a16:creationId xmlns:a16="http://schemas.microsoft.com/office/drawing/2014/main" id="{C91DE41A-7AE2-4D25-A4FF-BBBDE822A7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0212" y="1144709"/>
            <a:ext cx="3302000" cy="4949581"/>
          </a:xfrm>
          <a:prstGeom prst="ellipse">
            <a:avLst/>
          </a:prstGeom>
          <a:ln>
            <a:noFill/>
          </a:ln>
          <a:effectLst>
            <a:softEdge rad="112500"/>
          </a:effectLst>
        </p:spPr>
      </p:pic>
      <p:sp>
        <p:nvSpPr>
          <p:cNvPr id="24" name="TextBox 23">
            <a:extLst>
              <a:ext uri="{FF2B5EF4-FFF2-40B4-BE49-F238E27FC236}">
                <a16:creationId xmlns:a16="http://schemas.microsoft.com/office/drawing/2014/main" id="{3948590D-EE59-4DC6-B81F-B3323DECCEF1}"/>
              </a:ext>
            </a:extLst>
          </p:cNvPr>
          <p:cNvSpPr txBox="1"/>
          <p:nvPr/>
        </p:nvSpPr>
        <p:spPr>
          <a:xfrm>
            <a:off x="2319130" y="135017"/>
            <a:ext cx="7547390" cy="604781"/>
          </a:xfrm>
          <a:prstGeom prst="rect">
            <a:avLst/>
          </a:prstGeom>
          <a:noFill/>
        </p:spPr>
        <p:txBody>
          <a:bodyPr wrap="square">
            <a:spAutoFit/>
          </a:bodyPr>
          <a:lstStyle/>
          <a:p>
            <a:pPr>
              <a:lnSpc>
                <a:spcPct val="90000"/>
              </a:lnSpc>
            </a:pPr>
            <a:r>
              <a:rPr lang="en-US" sz="3600" dirty="0">
                <a:latin typeface="Brush Script MT" panose="03060802040406070304" pitchFamily="66" charset="0"/>
              </a:rPr>
              <a:t>Together, let’s create some magic this Christmas.</a:t>
            </a:r>
          </a:p>
        </p:txBody>
      </p:sp>
      <p:sp>
        <p:nvSpPr>
          <p:cNvPr id="26" name="TextBox 25">
            <a:extLst>
              <a:ext uri="{FF2B5EF4-FFF2-40B4-BE49-F238E27FC236}">
                <a16:creationId xmlns:a16="http://schemas.microsoft.com/office/drawing/2014/main" id="{3FBC1A6F-CF5E-4795-BF3B-0DFC973B8DA0}"/>
              </a:ext>
            </a:extLst>
          </p:cNvPr>
          <p:cNvSpPr txBox="1"/>
          <p:nvPr/>
        </p:nvSpPr>
        <p:spPr>
          <a:xfrm>
            <a:off x="349934" y="6364392"/>
            <a:ext cx="3462556" cy="461665"/>
          </a:xfrm>
          <a:prstGeom prst="rect">
            <a:avLst/>
          </a:prstGeom>
          <a:noFill/>
        </p:spPr>
        <p:txBody>
          <a:bodyPr wrap="square">
            <a:spAutoFit/>
          </a:bodyPr>
          <a:lstStyle/>
          <a:p>
            <a:r>
              <a:rPr lang="en-US" sz="2400" dirty="0">
                <a:solidFill>
                  <a:schemeClr val="accent1">
                    <a:lumMod val="75000"/>
                  </a:schemeClr>
                </a:solidFill>
                <a:latin typeface="Bodoni MT" panose="02070603080606020203" pitchFamily="18" charset="0"/>
              </a:rPr>
              <a:t>www.blackhillssanta.com</a:t>
            </a:r>
          </a:p>
        </p:txBody>
      </p:sp>
      <p:sp>
        <p:nvSpPr>
          <p:cNvPr id="28" name="TextBox 27">
            <a:extLst>
              <a:ext uri="{FF2B5EF4-FFF2-40B4-BE49-F238E27FC236}">
                <a16:creationId xmlns:a16="http://schemas.microsoft.com/office/drawing/2014/main" id="{B260C7E1-ADD9-456C-9388-07C0332E7016}"/>
              </a:ext>
            </a:extLst>
          </p:cNvPr>
          <p:cNvSpPr txBox="1"/>
          <p:nvPr/>
        </p:nvSpPr>
        <p:spPr>
          <a:xfrm>
            <a:off x="4678762" y="6364391"/>
            <a:ext cx="7540633" cy="461665"/>
          </a:xfrm>
          <a:prstGeom prst="rect">
            <a:avLst/>
          </a:prstGeom>
          <a:noFill/>
        </p:spPr>
        <p:txBody>
          <a:bodyPr wrap="square">
            <a:spAutoFit/>
          </a:bodyPr>
          <a:lstStyle/>
          <a:p>
            <a:r>
              <a:rPr lang="en-US" sz="2400" dirty="0">
                <a:solidFill>
                  <a:srgbClr val="00B050"/>
                </a:solidFill>
                <a:latin typeface="Bodoni MT" panose="02070603080606020203" pitchFamily="18" charset="0"/>
              </a:rPr>
              <a:t>Phone:</a:t>
            </a:r>
            <a:r>
              <a:rPr lang="en-US" sz="2400" dirty="0">
                <a:latin typeface="Bodoni MT" panose="02070603080606020203" pitchFamily="18" charset="0"/>
              </a:rPr>
              <a:t> 270-748-3106 </a:t>
            </a:r>
            <a:r>
              <a:rPr lang="en-US" sz="2400" dirty="0">
                <a:solidFill>
                  <a:srgbClr val="00B050"/>
                </a:solidFill>
                <a:latin typeface="Bodoni MT" panose="02070603080606020203" pitchFamily="18" charset="0"/>
              </a:rPr>
              <a:t>Email:</a:t>
            </a:r>
            <a:r>
              <a:rPr lang="en-US" sz="2400" dirty="0">
                <a:latin typeface="Bodoni MT" panose="02070603080606020203" pitchFamily="18" charset="0"/>
              </a:rPr>
              <a:t> Santa@blackhillssanta.com</a:t>
            </a:r>
          </a:p>
        </p:txBody>
      </p:sp>
      <p:sp>
        <p:nvSpPr>
          <p:cNvPr id="3" name="TextBox 2">
            <a:extLst>
              <a:ext uri="{FF2B5EF4-FFF2-40B4-BE49-F238E27FC236}">
                <a16:creationId xmlns:a16="http://schemas.microsoft.com/office/drawing/2014/main" id="{2140C999-533F-D1B9-AEF4-38109E688CD3}"/>
              </a:ext>
            </a:extLst>
          </p:cNvPr>
          <p:cNvSpPr txBox="1"/>
          <p:nvPr/>
        </p:nvSpPr>
        <p:spPr>
          <a:xfrm>
            <a:off x="3656013" y="2438400"/>
            <a:ext cx="8458200" cy="1292662"/>
          </a:xfrm>
          <a:prstGeom prst="rect">
            <a:avLst/>
          </a:prstGeom>
          <a:noFill/>
        </p:spPr>
        <p:txBody>
          <a:bodyPr wrap="square">
            <a:spAutoFit/>
          </a:bodyPr>
          <a:lstStyle/>
          <a:p>
            <a:r>
              <a:rPr lang="en-US" sz="5400" dirty="0">
                <a:latin typeface="Bodoni MT Black" panose="02070A03080606020203" pitchFamily="18" charset="0"/>
              </a:rPr>
              <a:t>BLACK HILLS SANTA:</a:t>
            </a:r>
          </a:p>
          <a:p>
            <a:r>
              <a:rPr lang="en-US" b="1" dirty="0">
                <a:latin typeface="Bodoni MT" panose="02070603080606020203" pitchFamily="18" charset="0"/>
              </a:rPr>
              <a:t>West River’s Authentic Mr. &amp; Mrs. Claus and St Nicholas ™</a:t>
            </a:r>
          </a:p>
        </p:txBody>
      </p:sp>
    </p:spTree>
    <p:extLst>
      <p:ext uri="{BB962C8B-B14F-4D97-AF65-F5344CB8AC3E}">
        <p14:creationId xmlns:p14="http://schemas.microsoft.com/office/powerpoint/2010/main" val="165056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potx" id="{50B211C3-0308-4A23-B662-EA2AE6F4DF70}" vid="{1581190B-70AB-4E5E-B6DA-D42AF0078983}"/>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TotalTime>
  <Words>1779</Words>
  <Application>Microsoft Office PowerPoint</Application>
  <PresentationFormat>Custom</PresentationFormat>
  <Paragraphs>139</Paragraphs>
  <Slides>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Bodoni MT</vt:lpstr>
      <vt:lpstr>Bodoni MT Black</vt:lpstr>
      <vt:lpstr>Brush Script MT</vt:lpstr>
      <vt:lpstr>Cambria</vt:lpstr>
      <vt:lpstr>Times New Roman</vt:lpstr>
      <vt:lpstr>Red Radial 16x9</vt:lpstr>
      <vt:lpstr>PowerPoint Presentation</vt:lpstr>
      <vt:lpstr>WHO IS BLACK HILLS SANTA?</vt:lpstr>
      <vt:lpstr>WHY HIRE A PROFESSIONAL SANTA CLAUS?</vt:lpstr>
      <vt:lpstr>PowerPoint Presentation</vt:lpstr>
      <vt:lpstr>black hills Santa's CORPORATE clients</vt:lpstr>
      <vt:lpstr>A Few CUSTOMER REVIEWS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Hills santa</dc:title>
  <dc:creator>Yeary, Wendell J. VBASFAL</dc:creator>
  <cp:lastModifiedBy>Rednour-Yeary, Jason</cp:lastModifiedBy>
  <cp:revision>156</cp:revision>
  <cp:lastPrinted>2021-05-26T21:30:36Z</cp:lastPrinted>
  <dcterms:created xsi:type="dcterms:W3CDTF">2020-12-16T15:14:37Z</dcterms:created>
  <dcterms:modified xsi:type="dcterms:W3CDTF">2024-01-23T17:10:58Z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